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99" r:id="rId4"/>
    <p:sldId id="300" r:id="rId5"/>
    <p:sldId id="275" r:id="rId6"/>
    <p:sldId id="267" r:id="rId7"/>
    <p:sldId id="295" r:id="rId8"/>
    <p:sldId id="28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CC00CC"/>
    <a:srgbClr val="FF9929"/>
    <a:srgbClr val="1C1C1C"/>
    <a:srgbClr val="FFA033"/>
    <a:srgbClr val="3333CC"/>
    <a:srgbClr val="00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67864" autoAdjust="0"/>
  </p:normalViewPr>
  <p:slideViewPr>
    <p:cSldViewPr>
      <p:cViewPr varScale="1">
        <p:scale>
          <a:sx n="48" d="100"/>
          <a:sy n="48" d="100"/>
        </p:scale>
        <p:origin x="-21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430" y="5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90B153A-AA0A-46D8-9982-6E3215DF8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8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F703483-44E8-4785-BFA7-E9744CEB18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30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26EF5-F0B8-499F-9C6D-388879E58C4C}" type="slidenum">
              <a:rPr lang="en-US"/>
              <a:pPr/>
              <a:t>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9D039-174C-48E3-A6BE-F0425E88D5E7}" type="slidenum">
              <a:rPr lang="en-US"/>
              <a:pPr/>
              <a:t>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With books &amp; papers, it’s important to organise them for use over appearance. Exceptions could be books you’ve already read</a:t>
            </a:r>
            <a:r>
              <a:rPr lang="en-AU" baseline="0" dirty="0" smtClean="0"/>
              <a:t> but </a:t>
            </a:r>
            <a:r>
              <a:rPr lang="en-AU" dirty="0" smtClean="0"/>
              <a:t>want to keep for decoration or sentimental value, etc. In</a:t>
            </a:r>
            <a:r>
              <a:rPr lang="en-AU" baseline="0" dirty="0" smtClean="0"/>
              <a:t> that case, organise them prettily by all means!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03483-44E8-4785-BFA7-E9744CEB18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7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68719-06E0-45F1-997E-F55597C1AB73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CFF0F-98C0-4AD5-BA2A-4C0A6E581B71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8DD31-76EE-44D7-9CD8-6BAB55098B74}" type="slidenum">
              <a:rPr lang="en-US"/>
              <a:pPr/>
              <a:t>8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11366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©2009 Heidi Ross</a:t>
            </a:r>
            <a:endParaRPr lang="en-AU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8C447B-2905-4C4D-8F1F-8CDAD8B8CE25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</p:spTree>
  </p:cSld>
  <p:clrMapOvr>
    <a:masterClrMapping/>
  </p:clrMapOvr>
  <p:transition advTm="3000">
    <p:sndAc>
      <p:stSnd>
        <p:snd r:embed="rId1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36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24494-8E7B-4BB5-BBB9-BFF574CDF91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121642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820D8-FBAF-4470-BADE-A8065CEEB9C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5001279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3D56F6-AB09-4240-A778-9F9D003C965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512552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FD26E-B7B9-4E98-92A7-92316AD3201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092391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26D7B-7882-4202-AD59-8345193A1C7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1878382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A0538-D5D5-4B30-8FFA-A479C627642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4967000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D1B72-6761-4809-9A2C-FA19450CD51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2573892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0C755-A69B-4BD9-832D-2FFC13181BF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026058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FC1BD-FF6B-41FD-B43E-D3B00F0591F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260342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CBA12-851F-43CB-AA1B-3760B0C308E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573523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8B348-3071-4E94-BF55-3F26502F04B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235023"/>
      </p:ext>
    </p:extLst>
  </p:cSld>
  <p:clrMapOvr>
    <a:masterClrMapping/>
  </p:clrMapOvr>
  <p:transition advTm="3000"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alphaModFix amt="50000"/>
            <a:duotone>
              <a:schemeClr val="bg1"/>
              <a:srgbClr val="FFFFFF"/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EB2C1E41-E220-4035-A37F-2690ED209414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 advTm="3000">
    <p:sndAc>
      <p:stSnd>
        <p:snd r:embed="rId14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6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inspectorross.com.au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hyperlink" Target="http://www.recyclingnearyou.com.a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hyperlink" Target="http://www.inspectorross.com.au/" TargetMode="Externa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2009-14 </a:t>
            </a:r>
            <a:r>
              <a:rPr lang="en-US" dirty="0"/>
              <a:t>Heidi Ross</a:t>
            </a:r>
            <a:endParaRPr lang="en-AU" dirty="0"/>
          </a:p>
        </p:txBody>
      </p:sp>
      <p:pic>
        <p:nvPicPr>
          <p:cNvPr id="2054" name="Picture 6" descr="Logo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81" y="188640"/>
            <a:ext cx="3332967" cy="256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559224"/>
            <a:ext cx="7337425" cy="3390056"/>
          </a:xfrm>
        </p:spPr>
        <p:txBody>
          <a:bodyPr/>
          <a:lstStyle/>
          <a:p>
            <a:r>
              <a:rPr lang="en-AU" dirty="0" smtClean="0">
                <a:latin typeface="+mj-lt"/>
              </a:rPr>
              <a:t>The 1</a:t>
            </a:r>
            <a:r>
              <a:rPr lang="en-AU" baseline="30000" dirty="0" smtClean="0">
                <a:latin typeface="+mj-lt"/>
              </a:rPr>
              <a:t>st</a:t>
            </a:r>
            <a:r>
              <a:rPr lang="en-AU" dirty="0" smtClean="0">
                <a:latin typeface="+mj-lt"/>
              </a:rPr>
              <a:t> Step in Restoring Order</a:t>
            </a:r>
          </a:p>
          <a:p>
            <a:r>
              <a:rPr lang="en-AU" sz="2200" dirty="0" smtClean="0">
                <a:solidFill>
                  <a:srgbClr val="000000"/>
                </a:solidFill>
                <a:latin typeface="Lucida Sans" pitchFamily="34" charset="0"/>
              </a:rPr>
              <a:t>A Mini-Presentation by </a:t>
            </a:r>
            <a:endParaRPr lang="en-AU" sz="2200" dirty="0">
              <a:solidFill>
                <a:srgbClr val="000000"/>
              </a:solidFill>
              <a:latin typeface="Lucida Sans" pitchFamily="34" charset="0"/>
            </a:endParaRPr>
          </a:p>
          <a:p>
            <a:r>
              <a:rPr lang="en-AU" sz="2200" b="1" dirty="0" smtClean="0">
                <a:solidFill>
                  <a:srgbClr val="3333CC"/>
                </a:solidFill>
                <a:latin typeface="Bradley Hand ITC" pitchFamily="66" charset="0"/>
              </a:rPr>
              <a:t> </a:t>
            </a:r>
            <a:r>
              <a:rPr lang="en-AU" b="1" dirty="0" smtClean="0">
                <a:solidFill>
                  <a:srgbClr val="3333CC"/>
                </a:solidFill>
                <a:latin typeface="Bradley Hand ITC" pitchFamily="66" charset="0"/>
              </a:rPr>
              <a:t>Inspector Ross</a:t>
            </a:r>
            <a:r>
              <a:rPr lang="en-AU" sz="2400" dirty="0" smtClean="0">
                <a:latin typeface="Bradley Hand ITC" pitchFamily="66" charset="0"/>
              </a:rPr>
              <a:t/>
            </a:r>
            <a:br>
              <a:rPr lang="en-AU" sz="2400" dirty="0" smtClean="0">
                <a:latin typeface="Bradley Hand ITC" pitchFamily="66" charset="0"/>
              </a:rPr>
            </a:br>
            <a:r>
              <a:rPr lang="en-AU" sz="2000" dirty="0" smtClean="0">
                <a:latin typeface="+mj-lt"/>
              </a:rPr>
              <a:t>Personal Consultant</a:t>
            </a:r>
            <a:endParaRPr lang="en-AU" sz="1800" dirty="0">
              <a:latin typeface="+mj-lt"/>
            </a:endParaRPr>
          </a:p>
          <a:p>
            <a:endParaRPr lang="en-AU" sz="2400" b="1" dirty="0">
              <a:solidFill>
                <a:srgbClr val="000000"/>
              </a:solidFill>
              <a:latin typeface="Lucida Sans" pitchFamily="34" charset="0"/>
            </a:endParaRPr>
          </a:p>
          <a:p>
            <a:pPr lvl="0"/>
            <a:r>
              <a:rPr lang="en-AU" sz="2200" dirty="0" smtClean="0">
                <a:solidFill>
                  <a:srgbClr val="000000"/>
                </a:solidFill>
                <a:latin typeface="Lucida Sans" pitchFamily="34" charset="0"/>
                <a:hlinkClick r:id="rId5"/>
              </a:rPr>
              <a:t>www.inspectorross.com.au</a:t>
            </a:r>
            <a:r>
              <a:rPr lang="en-AU" sz="2200" dirty="0" smtClean="0">
                <a:solidFill>
                  <a:srgbClr val="000000"/>
                </a:solidFill>
                <a:latin typeface="Lucida Sans" pitchFamily="34" charset="0"/>
              </a:rPr>
              <a:t> </a:t>
            </a:r>
            <a:endParaRPr lang="en-AU" sz="2200" dirty="0">
              <a:solidFill>
                <a:srgbClr val="000000"/>
              </a:solidFill>
              <a:latin typeface="Lucida Sans" pitchFamily="34" charset="0"/>
            </a:endParaRPr>
          </a:p>
          <a:p>
            <a:endParaRPr lang="en-US" sz="1400" dirty="0">
              <a:solidFill>
                <a:srgbClr val="FF99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706468" y="610184"/>
            <a:ext cx="4609948" cy="193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pPr algn="r"/>
            <a:r>
              <a:rPr lang="en-AU" sz="4000" b="1" dirty="0" smtClean="0">
                <a:solidFill>
                  <a:srgbClr val="000000"/>
                </a:solidFill>
              </a:rPr>
              <a:t>Decluttering</a:t>
            </a:r>
            <a:r>
              <a:rPr lang="en-AU" sz="4000" b="1" dirty="0">
                <a:solidFill>
                  <a:srgbClr val="663300"/>
                </a:solidFill>
              </a:rPr>
              <a:t/>
            </a:r>
            <a:br>
              <a:rPr lang="en-AU" sz="4000" b="1" dirty="0">
                <a:solidFill>
                  <a:srgbClr val="663300"/>
                </a:solidFill>
              </a:rPr>
            </a:br>
            <a:endParaRPr lang="en-US" sz="4000" b="1" dirty="0">
              <a:solidFill>
                <a:srgbClr val="FFA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">
        <p14:reveal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>
                <a:latin typeface="Lucida Sans" pitchFamily="34" charset="0"/>
              </a:rPr>
              <a:t>What is Clutter?</a:t>
            </a:r>
            <a:endParaRPr lang="en-US" b="1">
              <a:latin typeface="Lucida Sans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060848"/>
            <a:ext cx="7200800" cy="42481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sz="2400" dirty="0">
                <a:latin typeface="Lucida Sans" pitchFamily="34" charset="0"/>
              </a:rPr>
              <a:t>Not just ‘</a:t>
            </a:r>
            <a:r>
              <a:rPr lang="en-AU" sz="2400" dirty="0" smtClean="0">
                <a:latin typeface="Lucida Sans" pitchFamily="34" charset="0"/>
              </a:rPr>
              <a:t>stuff’ -- it’s </a:t>
            </a:r>
            <a:r>
              <a:rPr lang="en-AU" sz="2400" dirty="0">
                <a:latin typeface="Lucida Sans" pitchFamily="34" charset="0"/>
              </a:rPr>
              <a:t>whatever </a:t>
            </a:r>
            <a:r>
              <a:rPr lang="en-AU" sz="2400" i="1" dirty="0">
                <a:latin typeface="Lucida Sans" pitchFamily="34" charset="0"/>
              </a:rPr>
              <a:t>defeats your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sz="2400" i="1" dirty="0">
                <a:latin typeface="Lucida Sans" pitchFamily="34" charset="0"/>
              </a:rPr>
              <a:t>values</a:t>
            </a:r>
            <a:r>
              <a:rPr lang="en-AU" sz="2400" dirty="0">
                <a:latin typeface="Lucida Sans" pitchFamily="34" charset="0"/>
              </a:rPr>
              <a:t> or serves no desirable purpose for: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AU" sz="800" dirty="0">
              <a:latin typeface="Lucida Sans" pitchFamily="34" charset="0"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latin typeface="Lucida Sans" pitchFamily="34" charset="0"/>
              </a:rPr>
              <a:t>The task at hand</a:t>
            </a:r>
          </a:p>
          <a:p>
            <a:pPr>
              <a:lnSpc>
                <a:spcPct val="80000"/>
              </a:lnSpc>
            </a:pPr>
            <a:r>
              <a:rPr lang="en-AU" sz="2400" dirty="0">
                <a:latin typeface="Lucida Sans" pitchFamily="34" charset="0"/>
              </a:rPr>
              <a:t>The day</a:t>
            </a:r>
          </a:p>
          <a:p>
            <a:pPr>
              <a:lnSpc>
                <a:spcPct val="80000"/>
              </a:lnSpc>
            </a:pPr>
            <a:r>
              <a:rPr lang="en-AU" sz="2400" dirty="0">
                <a:latin typeface="Lucida Sans" pitchFamily="34" charset="0"/>
              </a:rPr>
              <a:t>The week</a:t>
            </a:r>
          </a:p>
          <a:p>
            <a:pPr>
              <a:lnSpc>
                <a:spcPct val="80000"/>
              </a:lnSpc>
            </a:pPr>
            <a:r>
              <a:rPr lang="en-AU" sz="2400" dirty="0">
                <a:latin typeface="Lucida Sans" pitchFamily="34" charset="0"/>
              </a:rPr>
              <a:t>A whole project, or</a:t>
            </a:r>
          </a:p>
          <a:p>
            <a:pPr>
              <a:lnSpc>
                <a:spcPct val="80000"/>
              </a:lnSpc>
            </a:pPr>
            <a:r>
              <a:rPr lang="en-AU" sz="2400" dirty="0">
                <a:latin typeface="Lucida Sans" pitchFamily="34" charset="0"/>
              </a:rPr>
              <a:t>A life </a:t>
            </a:r>
            <a:r>
              <a:rPr lang="en-AU" sz="2400" dirty="0" smtClean="0">
                <a:latin typeface="Lucida Sans" pitchFamily="34" charset="0"/>
              </a:rPr>
              <a:t>goal.</a:t>
            </a:r>
            <a:endParaRPr lang="en-AU" sz="2400" dirty="0">
              <a:latin typeface="Lucida Sans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AU" sz="2400" dirty="0">
              <a:latin typeface="Lucida Sans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sz="2400" i="1" dirty="0">
                <a:latin typeface="Lucida Sans" pitchFamily="34" charset="0"/>
              </a:rPr>
              <a:t>Have you seen examples of this kind of clutter?  Not yours, of course, but...</a:t>
            </a:r>
            <a:endParaRPr lang="en-US" sz="2400" i="1" dirty="0">
              <a:latin typeface="Lucida San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563" y="6297613"/>
            <a:ext cx="2895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500">
        <p14:reveal/>
      </p:transition>
    </mc:Choice>
    <mc:Fallback xmlns="">
      <p:transition spd="slow" advTm="20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r>
              <a:rPr lang="en-AU" sz="3600" dirty="0">
                <a:latin typeface="Lucida Sans" pitchFamily="34" charset="0"/>
              </a:rPr>
              <a:t> </a:t>
            </a:r>
            <a:r>
              <a:rPr lang="en-AU" sz="3600" dirty="0" smtClean="0">
                <a:latin typeface="Lucida Sans" pitchFamily="34" charset="0"/>
              </a:rPr>
              <a:t>   Sample </a:t>
            </a:r>
            <a:r>
              <a:rPr lang="en-AU" sz="3600" dirty="0">
                <a:latin typeface="Lucida Sans" pitchFamily="34" charset="0"/>
              </a:rPr>
              <a:t>on Economy </a:t>
            </a:r>
            <a:r>
              <a:rPr lang="en-AU" sz="3600" dirty="0" smtClean="0">
                <a:latin typeface="Lucida Sans" pitchFamily="34" charset="0"/>
              </a:rPr>
              <a:t>Budget:</a:t>
            </a:r>
            <a:r>
              <a:rPr lang="en-AU" sz="3200" dirty="0" smtClean="0">
                <a:solidFill>
                  <a:srgbClr val="EE8E00"/>
                </a:solidFill>
              </a:rPr>
              <a:t/>
            </a:r>
            <a:br>
              <a:rPr lang="en-AU" sz="3200" dirty="0" smtClean="0">
                <a:solidFill>
                  <a:srgbClr val="EE8E00"/>
                </a:solidFill>
              </a:rPr>
            </a:br>
            <a:r>
              <a:rPr lang="en-AU" sz="3200" dirty="0" smtClean="0">
                <a:solidFill>
                  <a:srgbClr val="EE8E00"/>
                </a:solidFill>
              </a:rPr>
              <a:t>	 </a:t>
            </a:r>
            <a:r>
              <a:rPr lang="en-AU" sz="3200" dirty="0" smtClean="0"/>
              <a:t>Pantry </a:t>
            </a:r>
            <a:r>
              <a:rPr lang="en-AU" sz="3200" dirty="0"/>
              <a:t>B4, After &amp; Re-stocked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AU"/>
          </a:p>
          <a:p>
            <a:pPr>
              <a:buFont typeface="Wingdings" pitchFamily="2" charset="2"/>
              <a:buNone/>
            </a:pPr>
            <a:endParaRPr lang="en-AU"/>
          </a:p>
          <a:p>
            <a:pPr>
              <a:buFont typeface="Wingdings" pitchFamily="2" charset="2"/>
              <a:buNone/>
            </a:pPr>
            <a:endParaRPr lang="en-AU"/>
          </a:p>
          <a:p>
            <a:pPr>
              <a:buFont typeface="Wingdings" pitchFamily="2" charset="2"/>
              <a:buNone/>
            </a:pPr>
            <a:endParaRPr lang="en-AU"/>
          </a:p>
        </p:txBody>
      </p:sp>
      <p:pic>
        <p:nvPicPr>
          <p:cNvPr id="142342" name="Picture 6" descr="Pantry b4 decluttering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2870200" cy="489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343" name="Picture 7" descr="Pantry &amp; cookbooks after decluttering-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628775"/>
            <a:ext cx="2306637" cy="49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344" name="Picture 8" descr="Pant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628775"/>
            <a:ext cx="2693988" cy="48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426028"/>
            <a:ext cx="2895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0927"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92100"/>
            <a:ext cx="8291512" cy="1984772"/>
          </a:xfrm>
        </p:spPr>
        <p:txBody>
          <a:bodyPr/>
          <a:lstStyle/>
          <a:p>
            <a:r>
              <a:rPr lang="en-AU" sz="3600" dirty="0" smtClean="0"/>
              <a:t>Cookbooks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AU" sz="2400" dirty="0">
                <a:solidFill>
                  <a:schemeClr val="tx1"/>
                </a:solidFill>
              </a:rPr>
              <a:t>Bottom pantry </a:t>
            </a:r>
            <a:r>
              <a:rPr lang="en-AU" sz="2400" dirty="0" smtClean="0">
                <a:solidFill>
                  <a:schemeClr val="tx1"/>
                </a:solidFill>
              </a:rPr>
              <a:t>shelf: </a:t>
            </a:r>
            <a:r>
              <a:rPr lang="en-AU" sz="2400" dirty="0">
                <a:solidFill>
                  <a:schemeClr val="tx1"/>
                </a:solidFill>
              </a:rPr>
              <a:t>less-used cookbooks (etc.!) b4 &amp; after -- now </a:t>
            </a:r>
            <a:r>
              <a:rPr lang="en-AU" sz="2400" dirty="0" smtClean="0">
                <a:solidFill>
                  <a:schemeClr val="tx1"/>
                </a:solidFill>
              </a:rPr>
              <a:t>arranged L-R </a:t>
            </a:r>
            <a:r>
              <a:rPr lang="en-AU" sz="2400" dirty="0">
                <a:solidFill>
                  <a:schemeClr val="tx1"/>
                </a:solidFill>
              </a:rPr>
              <a:t>in groups of declining usage, with out-of-season </a:t>
            </a:r>
            <a:r>
              <a:rPr lang="en-AU" sz="2400" dirty="0" smtClean="0">
                <a:solidFill>
                  <a:schemeClr val="tx1"/>
                </a:solidFill>
              </a:rPr>
              <a:t>recipe books </a:t>
            </a:r>
            <a:r>
              <a:rPr lang="en-AU" sz="2400" dirty="0">
                <a:solidFill>
                  <a:schemeClr val="tx1"/>
                </a:solidFill>
              </a:rPr>
              <a:t>at </a:t>
            </a:r>
            <a:r>
              <a:rPr lang="en-AU" sz="2400" dirty="0" smtClean="0">
                <a:solidFill>
                  <a:schemeClr val="tx1"/>
                </a:solidFill>
              </a:rPr>
              <a:t>back, &amp; irrelevant items removed.</a:t>
            </a:r>
            <a:br>
              <a:rPr lang="en-AU" sz="2400" dirty="0" smtClean="0">
                <a:solidFill>
                  <a:schemeClr val="tx1"/>
                </a:solidFill>
              </a:rPr>
            </a:br>
            <a:r>
              <a:rPr lang="en-AU" sz="2000" dirty="0" smtClean="0">
                <a:solidFill>
                  <a:schemeClr val="tx1"/>
                </a:solidFill>
              </a:rPr>
              <a:t>Note: Organise books &amp; papers for use over appearance.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35989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AU" dirty="0"/>
              <a:t> </a:t>
            </a:r>
          </a:p>
        </p:txBody>
      </p:sp>
      <p:pic>
        <p:nvPicPr>
          <p:cNvPr id="143364" name="Picture 4" descr="Pantry b4 decluttering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81300"/>
            <a:ext cx="3529012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65" name="Picture 5" descr="Cookbooks in groups of usage or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809875"/>
            <a:ext cx="3600450" cy="27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048" y="6297613"/>
            <a:ext cx="2895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29078">
    <p:sndAc>
      <p:stSnd>
        <p:snd r:embed="rId4" name="breez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b="1" dirty="0" smtClean="0">
                <a:latin typeface="Lucida Sans" pitchFamily="34" charset="0"/>
              </a:rPr>
              <a:t>Have a Go Yourself, on a Small Area using the Rapid-Sort Method</a:t>
            </a:r>
            <a:endParaRPr lang="en-US" sz="3600" b="1" dirty="0">
              <a:latin typeface="Lucida Sans" pitchFamily="34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AU" sz="2800" dirty="0" smtClean="0">
                <a:latin typeface="Lucida Sans" pitchFamily="34" charset="0"/>
              </a:rPr>
              <a:t>Set up 3 </a:t>
            </a:r>
            <a:r>
              <a:rPr lang="en-AU" sz="2800" dirty="0">
                <a:latin typeface="Lucida Sans" pitchFamily="34" charset="0"/>
              </a:rPr>
              <a:t>containers for worthwhile </a:t>
            </a:r>
            <a:r>
              <a:rPr lang="en-AU" sz="2800" dirty="0" smtClean="0">
                <a:latin typeface="Lucida Sans" pitchFamily="34" charset="0"/>
              </a:rPr>
              <a:t>items.</a:t>
            </a:r>
            <a:endParaRPr lang="en-AU" sz="2800" dirty="0">
              <a:latin typeface="Lucida Sans" pitchFamily="34" charset="0"/>
            </a:endParaRPr>
          </a:p>
          <a:p>
            <a:endParaRPr lang="en-AU" sz="2800" dirty="0">
              <a:latin typeface="Lucida Sans" pitchFamily="34" charset="0"/>
            </a:endParaRPr>
          </a:p>
          <a:p>
            <a:endParaRPr lang="en-AU" sz="2800" dirty="0">
              <a:latin typeface="Lucida Sans" pitchFamily="34" charset="0"/>
            </a:endParaRPr>
          </a:p>
          <a:p>
            <a:pPr>
              <a:buFont typeface="Wingdings" pitchFamily="2" charset="2"/>
              <a:buNone/>
            </a:pPr>
            <a:endParaRPr lang="en-AU" sz="2800" dirty="0">
              <a:latin typeface="Lucida Sans" pitchFamily="34" charset="0"/>
            </a:endParaRPr>
          </a:p>
          <a:p>
            <a:r>
              <a:rPr lang="en-AU" sz="2800" dirty="0">
                <a:latin typeface="Lucida Sans" pitchFamily="34" charset="0"/>
              </a:rPr>
              <a:t>A 4</a:t>
            </a:r>
            <a:r>
              <a:rPr lang="en-AU" sz="2800" baseline="30000" dirty="0">
                <a:latin typeface="Lucida Sans" pitchFamily="34" charset="0"/>
              </a:rPr>
              <a:t>th</a:t>
            </a:r>
            <a:r>
              <a:rPr lang="en-AU" sz="2800" dirty="0">
                <a:latin typeface="Lucida Sans" pitchFamily="34" charset="0"/>
              </a:rPr>
              <a:t> for </a:t>
            </a:r>
            <a:r>
              <a:rPr lang="en-AU" sz="2800" dirty="0" smtClean="0">
                <a:latin typeface="Lucida Sans" pitchFamily="34" charset="0"/>
              </a:rPr>
              <a:t>‘Trash’</a:t>
            </a:r>
            <a:endParaRPr lang="en-AU" sz="2800" dirty="0">
              <a:latin typeface="Lucida Sans" pitchFamily="34" charset="0"/>
            </a:endParaRPr>
          </a:p>
          <a:p>
            <a:r>
              <a:rPr lang="en-AU" sz="2800" dirty="0">
                <a:latin typeface="Lucida Sans" pitchFamily="34" charset="0"/>
              </a:rPr>
              <a:t>A 5</a:t>
            </a:r>
            <a:r>
              <a:rPr lang="en-AU" sz="2800" baseline="30000" dirty="0">
                <a:latin typeface="Lucida Sans" pitchFamily="34" charset="0"/>
              </a:rPr>
              <a:t>th</a:t>
            </a:r>
            <a:r>
              <a:rPr lang="en-AU" sz="2800" dirty="0">
                <a:latin typeface="Lucida Sans" pitchFamily="34" charset="0"/>
              </a:rPr>
              <a:t> for Undecided</a:t>
            </a:r>
            <a:endParaRPr lang="en-US" sz="2800" dirty="0">
              <a:latin typeface="Lucida Sans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latin typeface="Lucida Sans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AU" sz="2800" dirty="0">
              <a:solidFill>
                <a:srgbClr val="CCFFFF"/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>
            <a:off x="4787900" y="1989138"/>
            <a:ext cx="1079500" cy="1214437"/>
          </a:xfrm>
          <a:prstGeom prst="can">
            <a:avLst>
              <a:gd name="adj" fmla="val 28125"/>
            </a:avLst>
          </a:prstGeom>
          <a:solidFill>
            <a:srgbClr val="00CCFF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AU" b="1" dirty="0">
                <a:solidFill>
                  <a:srgbClr val="000000"/>
                </a:solidFill>
              </a:rPr>
              <a:t>KEEP</a:t>
            </a:r>
          </a:p>
          <a:p>
            <a:pPr algn="ctr"/>
            <a:r>
              <a:rPr lang="en-AU" b="1" dirty="0">
                <a:solidFill>
                  <a:srgbClr val="000000"/>
                </a:solidFill>
              </a:rPr>
              <a:t>HERE</a:t>
            </a:r>
          </a:p>
        </p:txBody>
      </p:sp>
      <p:sp>
        <p:nvSpPr>
          <p:cNvPr id="40982" name="AutoShape 22"/>
          <p:cNvSpPr>
            <a:spLocks noChangeArrowheads="1"/>
          </p:cNvSpPr>
          <p:nvPr/>
        </p:nvSpPr>
        <p:spPr bwMode="auto">
          <a:xfrm>
            <a:off x="7235825" y="1989138"/>
            <a:ext cx="936625" cy="1214437"/>
          </a:xfrm>
          <a:prstGeom prst="can">
            <a:avLst>
              <a:gd name="adj" fmla="val 32415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AU" b="1" dirty="0">
                <a:solidFill>
                  <a:srgbClr val="000000"/>
                </a:solidFill>
              </a:rPr>
              <a:t>KEEP </a:t>
            </a:r>
          </a:p>
          <a:p>
            <a:pPr algn="ctr"/>
            <a:r>
              <a:rPr lang="en-AU" b="1" dirty="0">
                <a:solidFill>
                  <a:srgbClr val="000000"/>
                </a:solidFill>
              </a:rPr>
              <a:t>ELSE-</a:t>
            </a:r>
          </a:p>
          <a:p>
            <a:pPr algn="ctr"/>
            <a:r>
              <a:rPr lang="en-AU" b="1" dirty="0">
                <a:solidFill>
                  <a:srgbClr val="000000"/>
                </a:solidFill>
              </a:rPr>
              <a:t>WHERE</a:t>
            </a:r>
          </a:p>
        </p:txBody>
      </p:sp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6011863" y="3213100"/>
            <a:ext cx="1058862" cy="1214438"/>
          </a:xfrm>
          <a:prstGeom prst="can">
            <a:avLst>
              <a:gd name="adj" fmla="val 28673"/>
            </a:avLst>
          </a:prstGeom>
          <a:solidFill>
            <a:srgbClr val="FFFF99"/>
          </a:solidFill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AU" b="1">
                <a:solidFill>
                  <a:srgbClr val="000000"/>
                </a:solidFill>
              </a:rPr>
              <a:t>RECYCLE</a:t>
            </a:r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4643438" y="4868863"/>
            <a:ext cx="1512887" cy="10588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b="1">
              <a:solidFill>
                <a:srgbClr val="000000"/>
              </a:solidFill>
            </a:endParaRP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4787900" y="5013325"/>
            <a:ext cx="12522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b="1" dirty="0" smtClean="0">
                <a:solidFill>
                  <a:srgbClr val="000000"/>
                </a:solidFill>
              </a:rPr>
              <a:t>DISCARD</a:t>
            </a:r>
          </a:p>
          <a:p>
            <a:pPr algn="ctr"/>
            <a:r>
              <a:rPr lang="en-AU" b="1" dirty="0" smtClean="0">
                <a:solidFill>
                  <a:srgbClr val="000000"/>
                </a:solidFill>
              </a:rPr>
              <a:t>(Trash)</a:t>
            </a:r>
            <a:endParaRPr lang="en-AU" b="1" dirty="0">
              <a:solidFill>
                <a:srgbClr val="000000"/>
              </a:solidFill>
            </a:endParaRP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>
            <a:off x="6804248" y="4868863"/>
            <a:ext cx="1646015" cy="1214437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AU" b="1" dirty="0">
                <a:solidFill>
                  <a:srgbClr val="000000"/>
                </a:solidFill>
              </a:rPr>
              <a:t>UNDECIDED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83300"/>
            <a:ext cx="2895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15241">
    <p:sndAc>
      <p:stSnd>
        <p:snd r:embed="rId4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84300"/>
          </a:xfrm>
        </p:spPr>
        <p:txBody>
          <a:bodyPr/>
          <a:lstStyle/>
          <a:p>
            <a:pPr algn="ctr"/>
            <a:r>
              <a:rPr lang="en-AU" sz="3200" b="1" dirty="0" smtClean="0">
                <a:latin typeface="Lucida Sans" pitchFamily="34" charset="0"/>
              </a:rPr>
              <a:t>Put Away the Keeps &amp; Tidy Up, </a:t>
            </a:r>
            <a:br>
              <a:rPr lang="en-AU" sz="3200" b="1" dirty="0" smtClean="0">
                <a:latin typeface="Lucida Sans" pitchFamily="34" charset="0"/>
              </a:rPr>
            </a:br>
            <a:r>
              <a:rPr lang="en-AU" sz="3200" b="1" dirty="0" smtClean="0">
                <a:latin typeface="Lucida Sans" pitchFamily="34" charset="0"/>
              </a:rPr>
              <a:t>Using Straight </a:t>
            </a:r>
            <a:r>
              <a:rPr lang="en-AU" sz="3200" b="1" dirty="0">
                <a:latin typeface="Lucida Sans" pitchFamily="34" charset="0"/>
              </a:rPr>
              <a:t>L</a:t>
            </a:r>
            <a:r>
              <a:rPr lang="en-AU" sz="3200" b="1" dirty="0" smtClean="0">
                <a:latin typeface="Lucida Sans" pitchFamily="34" charset="0"/>
              </a:rPr>
              <a:t>ines </a:t>
            </a:r>
            <a:r>
              <a:rPr lang="en-AU" sz="3200" b="1" dirty="0">
                <a:latin typeface="Lucida Sans" pitchFamily="34" charset="0"/>
              </a:rPr>
              <a:t>&amp; </a:t>
            </a:r>
            <a:r>
              <a:rPr lang="en-AU" sz="3200" b="1" dirty="0" smtClean="0">
                <a:latin typeface="Lucida Sans" pitchFamily="34" charset="0"/>
              </a:rPr>
              <a:t>Right </a:t>
            </a:r>
            <a:r>
              <a:rPr lang="en-AU" sz="3200" b="1" dirty="0">
                <a:latin typeface="Lucida Sans" pitchFamily="34" charset="0"/>
              </a:rPr>
              <a:t>A</a:t>
            </a:r>
            <a:r>
              <a:rPr lang="en-AU" sz="3200" b="1" dirty="0" smtClean="0">
                <a:latin typeface="Lucida Sans" pitchFamily="34" charset="0"/>
              </a:rPr>
              <a:t>ngles</a:t>
            </a:r>
            <a:endParaRPr lang="en-US" sz="3200" b="1" dirty="0">
              <a:latin typeface="Lucida Sans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16832"/>
            <a:ext cx="7138987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AU" dirty="0" smtClean="0">
                <a:latin typeface="Lucida Sans" pitchFamily="34" charset="0"/>
              </a:rPr>
              <a:t>A quick technique </a:t>
            </a:r>
            <a:r>
              <a:rPr lang="en-AU" dirty="0">
                <a:latin typeface="Lucida Sans" pitchFamily="34" charset="0"/>
              </a:rPr>
              <a:t>to reduce visual </a:t>
            </a:r>
          </a:p>
          <a:p>
            <a:pPr>
              <a:buFont typeface="Wingdings" pitchFamily="2" charset="2"/>
              <a:buNone/>
            </a:pPr>
            <a:r>
              <a:rPr lang="en-AU" dirty="0">
                <a:latin typeface="Lucida Sans" pitchFamily="34" charset="0"/>
              </a:rPr>
              <a:t>clutter – can get imaginative </a:t>
            </a:r>
            <a:r>
              <a:rPr lang="en-AU" dirty="0" smtClean="0">
                <a:latin typeface="Lucida Sans" pitchFamily="34" charset="0"/>
              </a:rPr>
              <a:t>later.</a:t>
            </a:r>
            <a:endParaRPr lang="en-AU" dirty="0">
              <a:latin typeface="Lucida Sans" pitchFamily="34" charset="0"/>
            </a:endParaRPr>
          </a:p>
          <a:p>
            <a:r>
              <a:rPr lang="en-AU" dirty="0">
                <a:latin typeface="Lucida Sans" pitchFamily="34" charset="0"/>
              </a:rPr>
              <a:t>Looks neat</a:t>
            </a:r>
          </a:p>
          <a:p>
            <a:r>
              <a:rPr lang="en-AU" dirty="0" smtClean="0">
                <a:latin typeface="Lucida Sans" pitchFamily="34" charset="0"/>
              </a:rPr>
              <a:t>Highlights clutter creeping in</a:t>
            </a:r>
            <a:endParaRPr lang="en-AU" dirty="0">
              <a:latin typeface="Lucida Sans" pitchFamily="34" charset="0"/>
            </a:endParaRPr>
          </a:p>
          <a:p>
            <a:r>
              <a:rPr lang="en-AU" dirty="0">
                <a:latin typeface="Lucida Sans" pitchFamily="34" charset="0"/>
              </a:rPr>
              <a:t>Creates an atmosphere of user respect, so </a:t>
            </a:r>
            <a:r>
              <a:rPr lang="en-AU" dirty="0" smtClean="0">
                <a:latin typeface="Lucida Sans" pitchFamily="34" charset="0"/>
              </a:rPr>
              <a:t>systems may </a:t>
            </a:r>
            <a:r>
              <a:rPr lang="en-AU" dirty="0">
                <a:latin typeface="Lucida Sans" pitchFamily="34" charset="0"/>
              </a:rPr>
              <a:t>stay </a:t>
            </a:r>
            <a:r>
              <a:rPr lang="en-AU" dirty="0" smtClean="0">
                <a:latin typeface="Lucida Sans" pitchFamily="34" charset="0"/>
              </a:rPr>
              <a:t>in!</a:t>
            </a:r>
            <a:endParaRPr lang="en-AU" dirty="0">
              <a:latin typeface="Lucida Sans" pitchFamily="34" charset="0"/>
            </a:endParaRPr>
          </a:p>
          <a:p>
            <a:endParaRPr lang="en-US" dirty="0">
              <a:solidFill>
                <a:srgbClr val="CCFFFF"/>
              </a:solidFill>
              <a:latin typeface="Lucida Sans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930" y="6185591"/>
            <a:ext cx="2895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17916">
    <p:sndAc>
      <p:stSnd>
        <p:snd r:embed="rId4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4000" dirty="0" smtClean="0"/>
              <a:t>Dispose </a:t>
            </a:r>
            <a:r>
              <a:rPr lang="en-AU" sz="4000" dirty="0"/>
              <a:t>of Discards &amp; </a:t>
            </a:r>
            <a:r>
              <a:rPr lang="en-AU" sz="4000" dirty="0" smtClean="0"/>
              <a:t>Recycling</a:t>
            </a:r>
            <a:endParaRPr lang="en-AU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16113"/>
            <a:ext cx="7932117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AU" dirty="0"/>
              <a:t>If possible, physically do this yourself </a:t>
            </a:r>
            <a:r>
              <a:rPr lang="en-AU"/>
              <a:t>– </a:t>
            </a:r>
            <a:r>
              <a:rPr lang="en-AU" smtClean="0"/>
              <a:t>this can </a:t>
            </a:r>
            <a:r>
              <a:rPr lang="en-AU" dirty="0" smtClean="0"/>
              <a:t>be the most rewarding part </a:t>
            </a:r>
            <a:r>
              <a:rPr lang="en-AU" dirty="0" smtClean="0">
                <a:sym typeface="Wingdings" pitchFamily="2" charset="2"/>
              </a:rPr>
              <a:t></a:t>
            </a:r>
            <a:endParaRPr lang="en-AU" dirty="0"/>
          </a:p>
          <a:p>
            <a:pPr>
              <a:buFont typeface="Wingdings" pitchFamily="2" charset="2"/>
              <a:buNone/>
            </a:pPr>
            <a:endParaRPr lang="en-AU" dirty="0"/>
          </a:p>
          <a:p>
            <a:pPr>
              <a:buFont typeface="Wingdings" pitchFamily="2" charset="2"/>
              <a:buNone/>
            </a:pPr>
            <a:r>
              <a:rPr lang="en-AU" dirty="0"/>
              <a:t>For recycling destinations, consult:</a:t>
            </a:r>
          </a:p>
          <a:p>
            <a:r>
              <a:rPr lang="en-AU" dirty="0"/>
              <a:t>Local council</a:t>
            </a:r>
          </a:p>
          <a:p>
            <a:r>
              <a:rPr lang="en-AU" dirty="0" smtClean="0">
                <a:hlinkClick r:id="rId4"/>
              </a:rPr>
              <a:t>www.recyclingnearyou.com.au</a:t>
            </a:r>
            <a:r>
              <a:rPr lang="en-AU" dirty="0" smtClean="0"/>
              <a:t>    </a:t>
            </a:r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165304"/>
            <a:ext cx="2895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14183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en-AU" sz="3200" dirty="0">
                <a:latin typeface="Lucida Sans" pitchFamily="34" charset="0"/>
              </a:rPr>
              <a:t>Please contact me if you’d like help with </a:t>
            </a:r>
            <a:r>
              <a:rPr lang="en-AU" sz="3200" i="1" dirty="0">
                <a:latin typeface="Lucida Sans" pitchFamily="34" charset="0"/>
              </a:rPr>
              <a:t>any stage</a:t>
            </a:r>
            <a:r>
              <a:rPr lang="en-AU" sz="3200" dirty="0">
                <a:latin typeface="Lucida Sans" pitchFamily="34" charset="0"/>
              </a:rPr>
              <a:t> of your organising </a:t>
            </a:r>
            <a:r>
              <a:rPr lang="en-AU" sz="3200" dirty="0" smtClean="0">
                <a:latin typeface="Lucida Sans" pitchFamily="34" charset="0"/>
              </a:rPr>
              <a:t>project.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4481" y="4221088"/>
            <a:ext cx="7255669" cy="187220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latin typeface="Lucida Sans" pitchFamily="34" charset="0"/>
              </a:rPr>
              <a:t>Heidi,</a:t>
            </a:r>
            <a:endParaRPr lang="en-US" dirty="0">
              <a:latin typeface="Lucida Sans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3333CC"/>
                </a:solidFill>
                <a:latin typeface="Bradley Hand ITC" pitchFamily="66" charset="0"/>
              </a:rPr>
              <a:t>Inspector Ross</a:t>
            </a:r>
            <a:r>
              <a:rPr lang="en-US" dirty="0" smtClean="0">
                <a:latin typeface="Lucida Sans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Lucida Sans" pitchFamily="34" charset="0"/>
                <a:hlinkClick r:id="rId5"/>
              </a:rPr>
              <a:t>www.inspectorross.com.au</a:t>
            </a:r>
            <a:r>
              <a:rPr lang="en-US" dirty="0" smtClean="0">
                <a:latin typeface="Lucida Sans" pitchFamily="34" charset="0"/>
              </a:rPr>
              <a:t> </a:t>
            </a:r>
            <a:endParaRPr lang="en-US" dirty="0"/>
          </a:p>
        </p:txBody>
      </p:sp>
      <p:pic>
        <p:nvPicPr>
          <p:cNvPr id="99332" name="Picture 4" descr="Logo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2627313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18022">
    <p:sndAc>
      <p:stSnd>
        <p:snd r:embed="rId4" name="breeze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2|1.8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8|2.4|1.9|1.1|1.3|1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3.1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4|2.2|1.3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4.6|2.9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2.1"/>
</p:tagLst>
</file>

<file path=ppt/theme/theme1.xml><?xml version="1.0" encoding="utf-8"?>
<a:theme xmlns:a="http://schemas.openxmlformats.org/drawingml/2006/main" name="Ocean">
  <a:themeElements>
    <a:clrScheme name="Ocean 15">
      <a:dk1>
        <a:srgbClr val="000000"/>
      </a:dk1>
      <a:lt1>
        <a:srgbClr val="77778C"/>
      </a:lt1>
      <a:dk2>
        <a:srgbClr val="0000CC"/>
      </a:dk2>
      <a:lt2>
        <a:srgbClr val="010199"/>
      </a:lt2>
      <a:accent1>
        <a:srgbClr val="33CCCC"/>
      </a:accent1>
      <a:accent2>
        <a:srgbClr val="00C600"/>
      </a:accent2>
      <a:accent3>
        <a:srgbClr val="BDBDC5"/>
      </a:accent3>
      <a:accent4>
        <a:srgbClr val="000000"/>
      </a:accent4>
      <a:accent5>
        <a:srgbClr val="ADE2E2"/>
      </a:accent5>
      <a:accent6>
        <a:srgbClr val="00B300"/>
      </a:accent6>
      <a:hlink>
        <a:srgbClr val="0000CC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9">
        <a:dk1>
          <a:srgbClr val="010199"/>
        </a:dk1>
        <a:lt1>
          <a:srgbClr val="FFFFFF"/>
        </a:lt1>
        <a:dk2>
          <a:srgbClr val="777777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BDBDBD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0">
        <a:dk1>
          <a:srgbClr val="010199"/>
        </a:dk1>
        <a:lt1>
          <a:srgbClr val="FFFFFF"/>
        </a:lt1>
        <a:dk2>
          <a:srgbClr val="77778C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BDBDC5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1">
        <a:dk1>
          <a:srgbClr val="010199"/>
        </a:dk1>
        <a:lt1>
          <a:srgbClr val="FFFFFF"/>
        </a:lt1>
        <a:dk2>
          <a:srgbClr val="77778C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BDBDC5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99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2">
        <a:dk1>
          <a:srgbClr val="010199"/>
        </a:dk1>
        <a:lt1>
          <a:srgbClr val="FFFFFF"/>
        </a:lt1>
        <a:dk2>
          <a:srgbClr val="77778C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BDBDC5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ED05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3">
        <a:dk1>
          <a:srgbClr val="010199"/>
        </a:dk1>
        <a:lt1>
          <a:srgbClr val="FFFFFF"/>
        </a:lt1>
        <a:dk2>
          <a:srgbClr val="77778C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BDBDC5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00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4">
        <a:dk1>
          <a:srgbClr val="000000"/>
        </a:dk1>
        <a:lt1>
          <a:srgbClr val="77778C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BDBDC5"/>
        </a:accent3>
        <a:accent4>
          <a:srgbClr val="000000"/>
        </a:accent4>
        <a:accent5>
          <a:srgbClr val="ADE2E2"/>
        </a:accent5>
        <a:accent6>
          <a:srgbClr val="00B300"/>
        </a:accent6>
        <a:hlink>
          <a:srgbClr val="0000CC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5">
        <a:dk1>
          <a:srgbClr val="000000"/>
        </a:dk1>
        <a:lt1>
          <a:srgbClr val="77778C"/>
        </a:lt1>
        <a:dk2>
          <a:srgbClr val="0000CC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BDBDC5"/>
        </a:accent3>
        <a:accent4>
          <a:srgbClr val="000000"/>
        </a:accent4>
        <a:accent5>
          <a:srgbClr val="ADE2E2"/>
        </a:accent5>
        <a:accent6>
          <a:srgbClr val="00B300"/>
        </a:accent6>
        <a:hlink>
          <a:srgbClr val="0000CC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1731</TotalTime>
  <Words>265</Words>
  <Application>Microsoft Office PowerPoint</Application>
  <PresentationFormat>On-screen Show (4:3)</PresentationFormat>
  <Paragraphs>63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Ocean</vt:lpstr>
      <vt:lpstr>PowerPoint Presentation</vt:lpstr>
      <vt:lpstr>What is Clutter?</vt:lpstr>
      <vt:lpstr>    Sample on Economy Budget:   Pantry B4, After &amp; Re-stocked</vt:lpstr>
      <vt:lpstr>Cookbooks Bottom pantry shelf: less-used cookbooks (etc.!) b4 &amp; after -- now arranged L-R in groups of declining usage, with out-of-season recipe books at back, &amp; irrelevant items removed. Note: Organise books &amp; papers for use over appearance.</vt:lpstr>
      <vt:lpstr>Have a Go Yourself, on a Small Area using the Rapid-Sort Method</vt:lpstr>
      <vt:lpstr>Put Away the Keeps &amp; Tidy Up,  Using Straight Lines &amp; Right Angles</vt:lpstr>
      <vt:lpstr>Dispose of Discards &amp; Recycling</vt:lpstr>
      <vt:lpstr>Please contact me if you’d like help with any stage of your organising project.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FTI Library  Preservation Awareness    Seminar</dc:title>
  <dc:creator>Heidi Ross</dc:creator>
  <cp:lastModifiedBy>Heidi</cp:lastModifiedBy>
  <cp:revision>70</cp:revision>
  <dcterms:created xsi:type="dcterms:W3CDTF">2009-06-11T10:40:34Z</dcterms:created>
  <dcterms:modified xsi:type="dcterms:W3CDTF">2014-11-24T16:15:20Z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